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9" r:id="rId4"/>
    <p:sldId id="258" r:id="rId5"/>
    <p:sldId id="263" r:id="rId6"/>
    <p:sldId id="264" r:id="rId7"/>
    <p:sldId id="260" r:id="rId8"/>
    <p:sldId id="261" r:id="rId9"/>
    <p:sldId id="262" r:id="rId10"/>
    <p:sldId id="266" r:id="rId11"/>
    <p:sldId id="265" r:id="rId12"/>
    <p:sldId id="267" r:id="rId1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7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88F6C-98A9-40E4-B0F1-8CC3A67A54F5}" type="datetimeFigureOut">
              <a:rPr lang="sl-SI" smtClean="0"/>
              <a:pPr/>
              <a:t>1.7.2009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18E002-19EE-4035-852A-34892500AF3D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29439-38F9-4B80-B4AA-110BC5FA7129}" type="datetimeFigureOut">
              <a:rPr lang="sl-SI" smtClean="0"/>
              <a:pPr/>
              <a:t>1.7.2009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A1248-BC4C-466C-8F9B-4D89863823EE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A1248-BC4C-466C-8F9B-4D89863823EE}" type="slidenum">
              <a:rPr lang="sl-SI" smtClean="0"/>
              <a:pPr/>
              <a:t>1</a:t>
            </a:fld>
            <a:endParaRPr lang="sl-SI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A1248-BC4C-466C-8F9B-4D89863823EE}" type="slidenum">
              <a:rPr lang="sl-SI" smtClean="0"/>
              <a:pPr/>
              <a:t>10</a:t>
            </a:fld>
            <a:endParaRPr lang="sl-SI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A1248-BC4C-466C-8F9B-4D89863823EE}" type="slidenum">
              <a:rPr lang="sl-SI" smtClean="0"/>
              <a:pPr/>
              <a:t>11</a:t>
            </a:fld>
            <a:endParaRPr lang="sl-SI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A1248-BC4C-466C-8F9B-4D89863823EE}" type="slidenum">
              <a:rPr lang="sl-SI" smtClean="0"/>
              <a:pPr/>
              <a:t>12</a:t>
            </a:fld>
            <a:endParaRPr 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A1248-BC4C-466C-8F9B-4D89863823EE}" type="slidenum">
              <a:rPr lang="sl-SI" smtClean="0"/>
              <a:pPr/>
              <a:t>2</a:t>
            </a:fld>
            <a:endParaRPr 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A1248-BC4C-466C-8F9B-4D89863823EE}" type="slidenum">
              <a:rPr lang="sl-SI" smtClean="0"/>
              <a:pPr/>
              <a:t>3</a:t>
            </a:fld>
            <a:endParaRPr 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A1248-BC4C-466C-8F9B-4D89863823EE}" type="slidenum">
              <a:rPr lang="sl-SI" smtClean="0"/>
              <a:pPr/>
              <a:t>4</a:t>
            </a:fld>
            <a:endParaRPr lang="sl-S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A1248-BC4C-466C-8F9B-4D89863823EE}" type="slidenum">
              <a:rPr lang="sl-SI" smtClean="0"/>
              <a:pPr/>
              <a:t>5</a:t>
            </a:fld>
            <a:endParaRPr lang="sl-S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A1248-BC4C-466C-8F9B-4D89863823EE}" type="slidenum">
              <a:rPr lang="sl-SI" smtClean="0"/>
              <a:pPr/>
              <a:t>6</a:t>
            </a:fld>
            <a:endParaRPr lang="sl-S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A1248-BC4C-466C-8F9B-4D89863823EE}" type="slidenum">
              <a:rPr lang="sl-SI" smtClean="0"/>
              <a:pPr/>
              <a:t>7</a:t>
            </a:fld>
            <a:endParaRPr lang="sl-S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A1248-BC4C-466C-8F9B-4D89863823EE}" type="slidenum">
              <a:rPr lang="sl-SI" smtClean="0"/>
              <a:pPr/>
              <a:t>8</a:t>
            </a:fld>
            <a:endParaRPr lang="sl-SI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A1248-BC4C-466C-8F9B-4D89863823EE}" type="slidenum">
              <a:rPr lang="sl-SI" smtClean="0"/>
              <a:pPr/>
              <a:t>9</a:t>
            </a:fld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3059113"/>
            <a:ext cx="7772400" cy="1660525"/>
          </a:xfrm>
        </p:spPr>
        <p:txBody>
          <a:bodyPr/>
          <a:lstStyle>
            <a:lvl1pPr>
              <a:defRPr sz="3600" b="0"/>
            </a:lvl1pPr>
          </a:lstStyle>
          <a:p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8975" y="4868863"/>
            <a:ext cx="7775575" cy="1163637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I Berkeley Bold" pitchFamily="2" charset="0"/>
              </a:defRPr>
            </a:lvl1pPr>
          </a:lstStyle>
          <a:p>
            <a:r>
              <a:rPr lang="sl-SI" dirty="0" smtClean="0"/>
              <a:t>Kliknite, če želite urediti slog podnaslova matrice</a:t>
            </a:r>
            <a:endParaRPr lang="sl-SI" dirty="0"/>
          </a:p>
        </p:txBody>
      </p:sp>
      <p:pic>
        <p:nvPicPr>
          <p:cNvPr id="31783" name="Picture 39" descr="SG logotip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1214422"/>
            <a:ext cx="4048125" cy="134778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804025" y="0"/>
            <a:ext cx="1882775" cy="63087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1150938" y="0"/>
            <a:ext cx="5500687" cy="63087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357423" y="0"/>
            <a:ext cx="4786346" cy="735013"/>
          </a:xfrm>
        </p:spPr>
        <p:txBody>
          <a:bodyPr/>
          <a:lstStyle/>
          <a:p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357423" y="0"/>
            <a:ext cx="4786346" cy="735013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1150938" y="1600200"/>
            <a:ext cx="3690937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994275" y="1600200"/>
            <a:ext cx="3692525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14546" y="0"/>
            <a:ext cx="4929222" cy="714356"/>
          </a:xfrm>
        </p:spPr>
        <p:txBody>
          <a:bodyPr/>
          <a:lstStyle>
            <a:lvl1pPr>
              <a:defRPr/>
            </a:lvl1pPr>
          </a:lstStyle>
          <a:p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14348" y="1214422"/>
            <a:ext cx="2751165" cy="22067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dirty="0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85918" y="857232"/>
            <a:ext cx="5557838" cy="392909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22575" y="0"/>
            <a:ext cx="5535639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tekst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50938" y="1600200"/>
            <a:ext cx="7535862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  <p:sp>
        <p:nvSpPr>
          <p:cNvPr id="1061" name="Text Box 37"/>
          <p:cNvSpPr txBox="1">
            <a:spLocks noChangeArrowheads="1"/>
          </p:cNvSpPr>
          <p:nvPr/>
        </p:nvSpPr>
        <p:spPr bwMode="auto">
          <a:xfrm rot="16200000">
            <a:off x="-331787" y="6300788"/>
            <a:ext cx="9001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solidFill>
                  <a:srgbClr val="F08C00"/>
                </a:solidFill>
                <a:cs typeface="Arial" charset="0"/>
              </a:rPr>
              <a:t>©</a:t>
            </a:r>
            <a:r>
              <a:rPr lang="sl-SI" sz="800">
                <a:solidFill>
                  <a:srgbClr val="F08C00"/>
                </a:solidFill>
                <a:cs typeface="Arial" charset="0"/>
              </a:rPr>
              <a:t> </a:t>
            </a:r>
            <a:r>
              <a:rPr lang="sl-SI" sz="800">
                <a:solidFill>
                  <a:srgbClr val="F08C00"/>
                </a:solidFill>
                <a:latin typeface="SI Meta Normal Caps" pitchFamily="2" charset="0"/>
                <a:cs typeface="Arial" charset="0"/>
              </a:rPr>
              <a:t>TŠC Kranj</a:t>
            </a:r>
            <a:endParaRPr lang="en-US" sz="800">
              <a:solidFill>
                <a:srgbClr val="F08C00"/>
              </a:solidFill>
              <a:latin typeface="SI Meta Normal Caps" pitchFamily="2" charset="0"/>
              <a:cs typeface="Arial" charset="0"/>
            </a:endParaRPr>
          </a:p>
        </p:txBody>
      </p:sp>
      <p:pic>
        <p:nvPicPr>
          <p:cNvPr id="1063" name="Picture 39" descr="SG logotip 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9925" y="338138"/>
            <a:ext cx="1590675" cy="530225"/>
          </a:xfrm>
          <a:prstGeom prst="rect">
            <a:avLst/>
          </a:prstGeom>
          <a:noFill/>
        </p:spPr>
      </p:pic>
      <p:pic>
        <p:nvPicPr>
          <p:cNvPr id="1064" name="Picture 40" descr="pajaci15%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741613" y="3429000"/>
            <a:ext cx="6686550" cy="3571875"/>
          </a:xfrm>
          <a:prstGeom prst="rect">
            <a:avLst/>
          </a:prstGeom>
          <a:noFill/>
        </p:spPr>
      </p:pic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3536950" y="733425"/>
            <a:ext cx="5607050" cy="133350"/>
          </a:xfrm>
          <a:prstGeom prst="rect">
            <a:avLst/>
          </a:prstGeom>
          <a:solidFill>
            <a:srgbClr val="F08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l-SI"/>
          </a:p>
        </p:txBody>
      </p:sp>
      <p:sp>
        <p:nvSpPr>
          <p:cNvPr id="1066" name="Rectangle 42"/>
          <p:cNvSpPr>
            <a:spLocks noChangeArrowheads="1"/>
          </p:cNvSpPr>
          <p:nvPr/>
        </p:nvSpPr>
        <p:spPr bwMode="auto">
          <a:xfrm>
            <a:off x="2039938" y="731838"/>
            <a:ext cx="1501775" cy="1333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08C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l-SI"/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auto">
          <a:xfrm>
            <a:off x="1590675" y="6494463"/>
            <a:ext cx="7553325" cy="25400"/>
          </a:xfrm>
          <a:prstGeom prst="rect">
            <a:avLst/>
          </a:prstGeom>
          <a:solidFill>
            <a:srgbClr val="F08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l-SI"/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0" y="6494463"/>
            <a:ext cx="1657350" cy="254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08C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l-SI"/>
          </a:p>
        </p:txBody>
      </p:sp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143768" y="1"/>
            <a:ext cx="2000232" cy="6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08C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08C00"/>
          </a:solidFill>
          <a:effectLst>
            <a:outerShdw blurRad="38100" dist="38100" dir="2700000" algn="tl">
              <a:srgbClr val="C0C0C0"/>
            </a:outerShdw>
          </a:effectLst>
          <a:latin typeface="SI Meta Normal Caps" pitchFamily="2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08C00"/>
          </a:solidFill>
          <a:effectLst>
            <a:outerShdw blurRad="38100" dist="38100" dir="2700000" algn="tl">
              <a:srgbClr val="C0C0C0"/>
            </a:outerShdw>
          </a:effectLst>
          <a:latin typeface="SI Meta Normal Caps" pitchFamily="2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08C00"/>
          </a:solidFill>
          <a:effectLst>
            <a:outerShdw blurRad="38100" dist="38100" dir="2700000" algn="tl">
              <a:srgbClr val="C0C0C0"/>
            </a:outerShdw>
          </a:effectLst>
          <a:latin typeface="SI Meta Normal Caps" pitchFamily="2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08C00"/>
          </a:solidFill>
          <a:effectLst>
            <a:outerShdw blurRad="38100" dist="38100" dir="2700000" algn="tl">
              <a:srgbClr val="C0C0C0"/>
            </a:outerShdw>
          </a:effectLst>
          <a:latin typeface="SI Meta Normal Caps" pitchFamily="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08C00"/>
          </a:solidFill>
          <a:effectLst>
            <a:outerShdw blurRad="38100" dist="38100" dir="2700000" algn="tl">
              <a:srgbClr val="C0C0C0"/>
            </a:outerShdw>
          </a:effectLst>
          <a:latin typeface="SI Meta Normal Caps" pitchFamily="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08C00"/>
          </a:solidFill>
          <a:effectLst>
            <a:outerShdw blurRad="38100" dist="38100" dir="2700000" algn="tl">
              <a:srgbClr val="C0C0C0"/>
            </a:outerShdw>
          </a:effectLst>
          <a:latin typeface="SI Meta Normal Caps" pitchFamily="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08C00"/>
          </a:solidFill>
          <a:effectLst>
            <a:outerShdw blurRad="38100" dist="38100" dir="2700000" algn="tl">
              <a:srgbClr val="C0C0C0"/>
            </a:outerShdw>
          </a:effectLst>
          <a:latin typeface="SI Meta Normal Caps" pitchFamily="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08C00"/>
          </a:solidFill>
          <a:effectLst>
            <a:outerShdw blurRad="38100" dist="38100" dir="2700000" algn="tl">
              <a:srgbClr val="C0C0C0"/>
            </a:outerShdw>
          </a:effectLst>
          <a:latin typeface="SI Meta Normal Caps" pitchFamily="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rgbClr val="F08C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600">
          <a:solidFill>
            <a:srgbClr val="202525"/>
          </a:solidFill>
          <a:latin typeface="SI Berkeley Bold" pitchFamily="2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78828C"/>
          </a:solidFill>
          <a:latin typeface="SI Berkeley Book" pitchFamily="2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78828C"/>
          </a:solidFill>
          <a:latin typeface="SI Berkeley Book" pitchFamily="2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78828C"/>
          </a:solidFill>
          <a:latin typeface="SI Berkeley Book Italic" pitchFamily="2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78828C"/>
          </a:solidFill>
          <a:latin typeface="SI Berkeley Book Italic" pitchFamily="2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78828C"/>
          </a:solidFill>
          <a:latin typeface="SI Berkeley Book Italic" pitchFamily="2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78828C"/>
          </a:solidFill>
          <a:latin typeface="SI Berkeley Book Italic" pitchFamily="2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78828C"/>
          </a:solidFill>
          <a:latin typeface="SI Berkeley Book Italic" pitchFamily="2" charset="0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Timsko%20pou&#269;evanje%20-anketa%20za%20kriti&#269;no%20javnost.doc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jpeg"/><Relationship Id="rId4" Type="http://schemas.openxmlformats.org/officeDocument/2006/relationships/hyperlink" Target="http://upload.wikimedia.org/wikipedia/commons/0/07/Tower_of_Hanoi.jpeg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Jelka\Documents\Timsko.mpg" TargetMode="Externa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tematika%20in%20ra&#269;%20evalvacijski%20vpra&#353;alnik%20za%20dijake.doc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b="1" dirty="0" smtClean="0"/>
              <a:t>FESTIVAL PRIMEROV DOBRE PRAKSE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sz="3200" dirty="0" smtClean="0"/>
              <a:t>Goran Vujovi</a:t>
            </a:r>
            <a:r>
              <a:rPr lang="sl-SI" dirty="0" smtClean="0"/>
              <a:t>ć, </a:t>
            </a:r>
            <a:r>
              <a:rPr lang="sl-SI" sz="3200" dirty="0" smtClean="0"/>
              <a:t>Gabrijela Krajnc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Kritični prijatelji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2149475"/>
            <a:ext cx="7535862" cy="4708525"/>
          </a:xfrm>
        </p:spPr>
        <p:txBody>
          <a:bodyPr/>
          <a:lstStyle/>
          <a:p>
            <a:r>
              <a:rPr lang="sl-SI" sz="2400" dirty="0" smtClean="0"/>
              <a:t>Pri uri so bili prisotni trije sodelavci, ki so uro opazovali kot kritični prijatelji in so po uri napisali tudi svoje refleksije, ki so bile izjemno pozitivne</a:t>
            </a:r>
          </a:p>
          <a:p>
            <a:r>
              <a:rPr lang="sl-SI" sz="2400" dirty="0" smtClean="0">
                <a:hlinkClick r:id="rId3" action="ppaction://hlinkfile"/>
              </a:rPr>
              <a:t>Anketni list </a:t>
            </a:r>
            <a:endParaRPr lang="sl-SI" sz="2400" dirty="0" smtClean="0"/>
          </a:p>
          <a:p>
            <a:r>
              <a:rPr lang="sl-SI" sz="2400" dirty="0" smtClean="0"/>
              <a:t>Uro smo tudi posneli in zmontirali tri minute predstavitvenega filma</a:t>
            </a:r>
          </a:p>
          <a:p>
            <a:endParaRPr lang="sl-SI" dirty="0" smtClean="0"/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Sklepna misel 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000" dirty="0" smtClean="0"/>
              <a:t>Pri uri sva se tudi profesorja izjemno veliko naučila. Sodelovanja, prilagajanja, usklajevanja in seveda tudi razširila obzorje z novimi idejami.</a:t>
            </a:r>
          </a:p>
          <a:p>
            <a:endParaRPr lang="sl-SI" sz="2000" dirty="0" smtClean="0"/>
          </a:p>
          <a:p>
            <a:r>
              <a:rPr lang="sl-SI" sz="2000" dirty="0" smtClean="0"/>
              <a:t>Na koncu sva čutila, da bi se dalo marsikaj izpeljati tudi bolje, vendar sva tudi midva uživala in kljub časovni zahtevnosti pri pripravi in pomanjkljivostim, se bova še povezovala.</a:t>
            </a:r>
          </a:p>
          <a:p>
            <a:endParaRPr lang="sl-SI" sz="2000" dirty="0" smtClean="0"/>
          </a:p>
          <a:p>
            <a:endParaRPr lang="sl-SI" dirty="0" smtClean="0"/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l-SI" sz="11000" dirty="0" smtClean="0"/>
              <a:t>?</a:t>
            </a:r>
          </a:p>
          <a:p>
            <a:pPr algn="ctr">
              <a:buNone/>
            </a:pPr>
            <a:r>
              <a:rPr lang="sl-SI" sz="4000" smtClean="0"/>
              <a:t>vprašanja</a:t>
            </a:r>
            <a:endParaRPr lang="sl-SI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428861" y="0"/>
            <a:ext cx="4786346" cy="735013"/>
          </a:xfrm>
        </p:spPr>
        <p:txBody>
          <a:bodyPr/>
          <a:lstStyle/>
          <a:p>
            <a:r>
              <a:rPr lang="sl-SI" dirty="0" smtClean="0"/>
              <a:t>Matematika in računalništvo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0" y="1142984"/>
            <a:ext cx="7786710" cy="3971939"/>
          </a:xfrm>
        </p:spPr>
        <p:txBody>
          <a:bodyPr/>
          <a:lstStyle/>
          <a:p>
            <a:r>
              <a:rPr lang="sl-SI" sz="2400" b="1" dirty="0" smtClean="0"/>
              <a:t>TIP A:</a:t>
            </a:r>
          </a:p>
          <a:p>
            <a:pPr>
              <a:buNone/>
            </a:pPr>
            <a:r>
              <a:rPr lang="sl-SI" sz="2000" b="1" dirty="0" smtClean="0"/>
              <a:t>     INTERAKTIVNO tradicionalno TIMSKO POUČEVANJE </a:t>
            </a:r>
          </a:p>
          <a:p>
            <a:pPr>
              <a:buNone/>
            </a:pPr>
            <a:r>
              <a:rPr lang="sl-SI" sz="2000" b="1" dirty="0" smtClean="0"/>
              <a:t>     (t.i. </a:t>
            </a:r>
            <a:r>
              <a:rPr lang="sl-SI" sz="2000" b="1" i="1" dirty="0" err="1" smtClean="0"/>
              <a:t>pair</a:t>
            </a:r>
            <a:r>
              <a:rPr lang="sl-SI" sz="2000" b="1" i="1" dirty="0" smtClean="0"/>
              <a:t> </a:t>
            </a:r>
            <a:r>
              <a:rPr lang="sl-SI" sz="2000" b="1" i="1" dirty="0" err="1" smtClean="0"/>
              <a:t>teaching</a:t>
            </a:r>
            <a:r>
              <a:rPr lang="sl-SI" sz="2000" b="1" dirty="0" smtClean="0"/>
              <a:t>, tandemsko poučevanje) – dva učitelja poučujeta sočasno in vzporedno, a izvajata različne, vendar soodvisne učne dejavnosti.</a:t>
            </a:r>
            <a:endParaRPr lang="sl-SI" sz="2000" dirty="0" smtClean="0"/>
          </a:p>
          <a:p>
            <a:endParaRPr lang="sl-SI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2928934"/>
            <a:ext cx="4286280" cy="3203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400" dirty="0" smtClean="0"/>
              <a:t>Vrsta </a:t>
            </a:r>
            <a:r>
              <a:rPr lang="sl-SI" sz="2400" dirty="0" err="1" smtClean="0"/>
              <a:t>medpredmetnega</a:t>
            </a:r>
            <a:r>
              <a:rPr lang="sl-SI" sz="2400" dirty="0" smtClean="0"/>
              <a:t> sodelovanja</a:t>
            </a:r>
            <a:endParaRPr lang="sl-SI" sz="24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158" y="1357298"/>
            <a:ext cx="5849954" cy="4994277"/>
          </a:xfrm>
        </p:spPr>
        <p:txBody>
          <a:bodyPr/>
          <a:lstStyle/>
          <a:p>
            <a:r>
              <a:rPr lang="sl-SI" sz="2400" b="1" dirty="0" smtClean="0"/>
              <a:t>Interdisciplinarna povezava pri kateri je povezovalni element vsebina</a:t>
            </a:r>
          </a:p>
          <a:p>
            <a:pPr>
              <a:buNone/>
            </a:pPr>
            <a:r>
              <a:rPr lang="sl-SI" dirty="0" smtClean="0"/>
              <a:t>    </a:t>
            </a:r>
            <a:r>
              <a:rPr lang="en-US" sz="2000" dirty="0" err="1" smtClean="0"/>
              <a:t>Fibonaccijeva</a:t>
            </a:r>
            <a:r>
              <a:rPr lang="en-US" sz="2000" dirty="0" smtClean="0"/>
              <a:t> </a:t>
            </a:r>
            <a:r>
              <a:rPr lang="en-US" sz="2000" dirty="0" err="1" smtClean="0"/>
              <a:t>števila</a:t>
            </a:r>
            <a:r>
              <a:rPr lang="en-US" sz="2000" dirty="0" smtClean="0"/>
              <a:t> v </a:t>
            </a:r>
            <a:r>
              <a:rPr lang="en-US" sz="2000" dirty="0" err="1" smtClean="0"/>
              <a:t>naravi</a:t>
            </a:r>
            <a:endParaRPr lang="en-US" sz="2000" dirty="0" smtClean="0"/>
          </a:p>
          <a:p>
            <a:pPr>
              <a:buNone/>
            </a:pPr>
            <a:endParaRPr lang="sl-SI" dirty="0" smtClean="0"/>
          </a:p>
          <a:p>
            <a:endParaRPr lang="sl-SI" dirty="0"/>
          </a:p>
        </p:txBody>
      </p:sp>
      <p:pic>
        <p:nvPicPr>
          <p:cNvPr id="5" name="Picture 9" descr="zlati_rez_00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6572264" y="1500174"/>
            <a:ext cx="1785950" cy="1750931"/>
          </a:xfrm>
          <a:prstGeom prst="rect">
            <a:avLst/>
          </a:prstGeom>
          <a:noFill/>
        </p:spPr>
      </p:pic>
      <p:pic>
        <p:nvPicPr>
          <p:cNvPr id="6150" name="Picture 6" descr="http://www.kvarkadabra.net/images/articles/2004052519402142_14_original.jpg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94" y="4071942"/>
            <a:ext cx="2844000" cy="2124000"/>
          </a:xfrm>
          <a:prstGeom prst="rect">
            <a:avLst/>
          </a:prstGeom>
          <a:noFill/>
        </p:spPr>
      </p:pic>
      <p:pic>
        <p:nvPicPr>
          <p:cNvPr id="6152" name="Picture 8" descr="http://www.kvarkadabra.net/images/articles/2004052519402142_16_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4071942"/>
            <a:ext cx="2857520" cy="21206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Učni cilji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28596" y="1357298"/>
            <a:ext cx="3857652" cy="4429156"/>
          </a:xfrm>
        </p:spPr>
        <p:txBody>
          <a:bodyPr/>
          <a:lstStyle/>
          <a:p>
            <a:r>
              <a:rPr lang="sl-SI" sz="2400" b="1" dirty="0" smtClean="0"/>
              <a:t>MATEMATIKA</a:t>
            </a:r>
          </a:p>
          <a:p>
            <a:pPr>
              <a:buNone/>
            </a:pPr>
            <a:r>
              <a:rPr lang="sl-SI" sz="2000" dirty="0" smtClean="0"/>
              <a:t>     Dijaki spoznajo in prepoznajo rekurzivne funkcije </a:t>
            </a:r>
          </a:p>
          <a:p>
            <a:pPr>
              <a:buNone/>
            </a:pPr>
            <a:r>
              <a:rPr lang="sl-SI" sz="2000" dirty="0" smtClean="0"/>
              <a:t>     (vrste, zaporedja, fraktali)</a:t>
            </a:r>
          </a:p>
          <a:p>
            <a:endParaRPr lang="sl-SI" sz="2000" dirty="0" smtClean="0"/>
          </a:p>
          <a:p>
            <a:r>
              <a:rPr lang="sl-SI" sz="2400" b="1" dirty="0" smtClean="0"/>
              <a:t>RAČUNALNIŠTVO </a:t>
            </a:r>
          </a:p>
          <a:p>
            <a:pPr>
              <a:buNone/>
            </a:pPr>
            <a:r>
              <a:rPr lang="sl-SI" sz="2000" b="1" dirty="0" smtClean="0"/>
              <a:t>     </a:t>
            </a:r>
            <a:r>
              <a:rPr lang="sl-SI" sz="2000" dirty="0" smtClean="0"/>
              <a:t>Dijaki ponovijo uporabo metod in spoznajo ter uporabijo zahtevnejše tehnike programiranja na realnih rekurzivnih problemih.</a:t>
            </a:r>
            <a:endParaRPr lang="sl-SI" sz="2000" dirty="0"/>
          </a:p>
        </p:txBody>
      </p:sp>
      <p:pic>
        <p:nvPicPr>
          <p:cNvPr id="6" name="Picture 5" descr="untitled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1571612"/>
            <a:ext cx="4425689" cy="3714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9" y="0"/>
            <a:ext cx="4071965" cy="735013"/>
          </a:xfrm>
        </p:spPr>
        <p:txBody>
          <a:bodyPr/>
          <a:lstStyle/>
          <a:p>
            <a:r>
              <a:rPr lang="sl-SI" dirty="0" smtClean="0"/>
              <a:t>Rekurzija  [MAT]</a:t>
            </a:r>
            <a:endParaRPr lang="sl-SI" dirty="0"/>
          </a:p>
        </p:txBody>
      </p:sp>
      <p:sp>
        <p:nvSpPr>
          <p:cNvPr id="3" name="Rectangle 2"/>
          <p:cNvSpPr/>
          <p:nvPr/>
        </p:nvSpPr>
        <p:spPr>
          <a:xfrm>
            <a:off x="785786" y="1643050"/>
            <a:ext cx="75724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l-SI" dirty="0" smtClean="0">
                <a:solidFill>
                  <a:schemeClr val="bg2">
                    <a:lumMod val="1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Rekurzivna je tista funkcija, za katero poznamo </a:t>
            </a:r>
            <a:r>
              <a:rPr lang="sl-SI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začetno vrednost </a:t>
            </a:r>
            <a:r>
              <a:rPr lang="sl-SI" dirty="0" smtClean="0">
                <a:solidFill>
                  <a:schemeClr val="bg2">
                    <a:lumMod val="1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za katero je dan </a:t>
            </a:r>
            <a:r>
              <a:rPr lang="sl-SI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predpis</a:t>
            </a:r>
            <a:r>
              <a:rPr lang="sl-SI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s katerim določamo </a:t>
            </a:r>
            <a:r>
              <a:rPr lang="sl-SI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naslednje vrednosti</a:t>
            </a:r>
            <a:r>
              <a:rPr lang="sl-SI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/>
            <a:endParaRPr lang="sl-SI" dirty="0" smtClean="0">
              <a:solidFill>
                <a:schemeClr val="bg2">
                  <a:lumMod val="1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sl-SI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sl-SI" dirty="0" smtClean="0"/>
          </a:p>
          <a:p>
            <a:pPr algn="just"/>
            <a:endParaRPr lang="sl-SI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sl-SI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sl-SI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224" y="3143248"/>
            <a:ext cx="778674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Izračun faktoriele</a:t>
            </a:r>
          </a:p>
          <a:p>
            <a:pPr algn="ctr">
              <a:buNone/>
            </a:pPr>
            <a:endParaRPr lang="sl-SI" dirty="0" smtClean="0"/>
          </a:p>
          <a:p>
            <a:pPr algn="ctr">
              <a:buNone/>
            </a:pPr>
            <a:r>
              <a:rPr lang="sl-SI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n!=n·(n-1)·(n-2)·…·3·2·1</a:t>
            </a:r>
          </a:p>
          <a:p>
            <a:pPr algn="ctr">
              <a:buNone/>
            </a:pPr>
            <a:endParaRPr lang="sl-SI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sl-SI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sl-SI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Rekurzivno podano</a:t>
            </a:r>
          </a:p>
          <a:p>
            <a:pPr>
              <a:buNone/>
            </a:pPr>
            <a:endParaRPr lang="sl-SI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None/>
            </a:pPr>
            <a:r>
              <a:rPr lang="sl-SI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n!=n·(n-1)!, 0!=1</a:t>
            </a:r>
            <a:endParaRPr lang="sl-SI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00297" y="0"/>
            <a:ext cx="5857917" cy="735013"/>
          </a:xfrm>
        </p:spPr>
        <p:txBody>
          <a:bodyPr/>
          <a:lstStyle/>
          <a:p>
            <a:pPr algn="l"/>
            <a:r>
              <a:rPr lang="sl-SI" dirty="0" smtClean="0"/>
              <a:t>     </a:t>
            </a:r>
            <a:r>
              <a:rPr lang="sl-SI" dirty="0" err="1" smtClean="0"/>
              <a:t>Hanoiski</a:t>
            </a:r>
            <a:r>
              <a:rPr lang="sl-SI" dirty="0" smtClean="0"/>
              <a:t> stolpi</a:t>
            </a:r>
            <a:endParaRPr lang="sl-SI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4695" y="1214422"/>
            <a:ext cx="7494843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Slika:Tower of Hanoi.jpe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86116" y="3857628"/>
            <a:ext cx="5355692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Potek učne ure</a:t>
            </a:r>
            <a:endParaRPr lang="sl-SI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</p:nvPr>
        </p:nvGraphicFramePr>
        <p:xfrm>
          <a:off x="357158" y="1142984"/>
          <a:ext cx="8501122" cy="5367274"/>
        </p:xfrm>
        <a:graphic>
          <a:graphicData uri="http://schemas.openxmlformats.org/drawingml/2006/table">
            <a:tbl>
              <a:tblPr/>
              <a:tblGrid>
                <a:gridCol w="4083872"/>
                <a:gridCol w="4417250"/>
              </a:tblGrid>
              <a:tr h="50006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300" b="1" dirty="0">
                          <a:latin typeface="Calibri"/>
                          <a:ea typeface="Calibri"/>
                          <a:cs typeface="Times New Roman"/>
                        </a:rPr>
                        <a:t>Učitelj matematike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l-SI" sz="1300" b="0" dirty="0">
                          <a:latin typeface="Calibri"/>
                          <a:ea typeface="Calibri"/>
                          <a:cs typeface="Times New Roman"/>
                        </a:rPr>
                        <a:t>Poda osnovno teorijo rekurzije za motivacijo.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sl-SI" sz="1300" dirty="0">
                          <a:latin typeface="Calibri"/>
                          <a:ea typeface="Calibri"/>
                          <a:cs typeface="Times New Roman"/>
                        </a:rPr>
                        <a:t>Pri rekurzivnih funkcijah podkrepi razlago z reševanjem matematičnih problemov z uporabo le teh. (Fakulteta, Fibonaccijeva števila, Lisice in zajci, Evklidov algoritem</a:t>
                      </a:r>
                      <a:r>
                        <a:rPr lang="sl-SI" sz="1300" dirty="0" smtClean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457200" algn="l"/>
                        </a:tabLst>
                      </a:pPr>
                      <a:endParaRPr lang="sl-SI" sz="13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457200" algn="l"/>
                        </a:tabLst>
                      </a:pPr>
                      <a:endParaRPr lang="sl-SI" sz="13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457200" algn="l"/>
                        </a:tabLst>
                      </a:pPr>
                      <a:endParaRPr lang="sl-SI" sz="13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457200" algn="l"/>
                        </a:tabLst>
                      </a:pPr>
                      <a:endParaRPr lang="sl-SI" sz="13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457200" algn="l"/>
                        </a:tabLst>
                      </a:pPr>
                      <a:endParaRPr lang="sl-SI" sz="13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457200" algn="l"/>
                        </a:tabLst>
                      </a:pPr>
                      <a:endParaRPr lang="sl-SI" sz="13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457200" algn="l"/>
                        </a:tabLst>
                      </a:pPr>
                      <a:endParaRPr lang="sl-SI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sl-SI" sz="1300" dirty="0">
                          <a:latin typeface="Calibri"/>
                          <a:ea typeface="Calibri"/>
                          <a:cs typeface="Times New Roman"/>
                        </a:rPr>
                        <a:t>Razdeli tabele in žetone po skupinah.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sl-SI" sz="1300" dirty="0">
                          <a:latin typeface="Calibri"/>
                          <a:ea typeface="Calibri"/>
                          <a:cs typeface="Times New Roman"/>
                        </a:rPr>
                        <a:t>Spremlja delo dijakov pri reševanju problema osmih </a:t>
                      </a:r>
                      <a:r>
                        <a:rPr lang="sl-SI" sz="1300" dirty="0" smtClean="0">
                          <a:latin typeface="Calibri"/>
                          <a:ea typeface="Calibri"/>
                          <a:cs typeface="Times New Roman"/>
                        </a:rPr>
                        <a:t>dam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endParaRPr lang="sl-SI" sz="13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endParaRPr lang="sl-SI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sl-SI" sz="1300" dirty="0">
                          <a:latin typeface="Calibri"/>
                          <a:ea typeface="Calibri"/>
                          <a:cs typeface="Times New Roman"/>
                        </a:rPr>
                        <a:t>Razloži pomen </a:t>
                      </a:r>
                      <a:r>
                        <a:rPr lang="sl-SI" sz="1300" dirty="0" smtClean="0">
                          <a:latin typeface="Calibri"/>
                          <a:ea typeface="Calibri"/>
                          <a:cs typeface="Times New Roman"/>
                        </a:rPr>
                        <a:t>fraktalov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endParaRPr lang="sl-SI" sz="13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endParaRPr lang="sl-SI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l-SI" sz="1300" dirty="0">
                          <a:latin typeface="Calibri"/>
                          <a:ea typeface="Calibri"/>
                          <a:cs typeface="Times New Roman"/>
                        </a:rPr>
                        <a:t>Poda opis domače naloge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l-SI" sz="1300" dirty="0">
                          <a:latin typeface="Calibri"/>
                          <a:ea typeface="Calibri"/>
                          <a:cs typeface="Times New Roman"/>
                        </a:rPr>
                        <a:t>Razdeli anketne liste za evalvacijo dijakom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300" b="1" dirty="0">
                          <a:latin typeface="Calibri"/>
                          <a:ea typeface="Calibri"/>
                          <a:cs typeface="Times New Roman"/>
                        </a:rPr>
                        <a:t>Učitelj računalništva</a:t>
                      </a:r>
                      <a:endParaRPr lang="sl-SI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l-SI" sz="1300" dirty="0">
                          <a:latin typeface="Calibri"/>
                          <a:ea typeface="Calibri"/>
                          <a:cs typeface="Times New Roman"/>
                        </a:rPr>
                        <a:t>S primeri iz računalništva podkrepi uvod</a:t>
                      </a:r>
                      <a:r>
                        <a:rPr lang="sl-SI" sz="1300" dirty="0" smtClean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sl-SI" sz="13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sl-SI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l-SI" sz="1300" dirty="0">
                          <a:latin typeface="Calibri"/>
                          <a:ea typeface="Calibri"/>
                          <a:cs typeface="Times New Roman"/>
                        </a:rPr>
                        <a:t>Ponovi uporabo metod in razloži tehniko programiranja z rekurzijo</a:t>
                      </a:r>
                      <a:r>
                        <a:rPr lang="sl-SI" sz="1300" dirty="0" smtClean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sl-SI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l-SI" sz="1300" dirty="0">
                          <a:latin typeface="Calibri"/>
                          <a:ea typeface="Calibri"/>
                          <a:cs typeface="Times New Roman"/>
                        </a:rPr>
                        <a:t>Izdela program z rekurzijo za razložene matematične probleme</a:t>
                      </a:r>
                      <a:r>
                        <a:rPr lang="sl-SI" sz="1300" dirty="0" smtClean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sl-SI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l-SI" sz="1300" dirty="0">
                          <a:latin typeface="Calibri"/>
                          <a:ea typeface="Calibri"/>
                          <a:cs typeface="Times New Roman"/>
                        </a:rPr>
                        <a:t>Dijakom da navodilo za popravo programa z iteracijo v program z rekurzijo.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l-SI" sz="1300" dirty="0">
                          <a:latin typeface="Calibri"/>
                          <a:ea typeface="Calibri"/>
                          <a:cs typeface="Times New Roman"/>
                        </a:rPr>
                        <a:t>Pomaga dijakom pri samostojnem reševanju problema z rekurzijo</a:t>
                      </a:r>
                      <a:r>
                        <a:rPr lang="sl-SI" sz="1300" dirty="0" smtClean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sl-SI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l-SI" sz="1300" dirty="0">
                          <a:latin typeface="Calibri"/>
                          <a:ea typeface="Calibri"/>
                          <a:cs typeface="Times New Roman"/>
                        </a:rPr>
                        <a:t>Razloži primer postavitve osmih dam na šahovnico.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l-SI" sz="1300" dirty="0">
                          <a:latin typeface="Calibri"/>
                          <a:ea typeface="Calibri"/>
                          <a:cs typeface="Times New Roman"/>
                        </a:rPr>
                        <a:t>Spremlja delo dijakov pri reševanju osmih dam.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l-SI" sz="1300" dirty="0">
                          <a:latin typeface="Calibri"/>
                          <a:ea typeface="Calibri"/>
                          <a:cs typeface="Times New Roman"/>
                        </a:rPr>
                        <a:t>Predstavi algoritem za rešitev problema osmih dam</a:t>
                      </a:r>
                      <a:r>
                        <a:rPr lang="sl-SI" sz="1300" dirty="0" smtClean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sl-SI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l-SI" sz="1300" dirty="0">
                          <a:latin typeface="Calibri"/>
                          <a:ea typeface="Calibri"/>
                          <a:cs typeface="Times New Roman"/>
                        </a:rPr>
                        <a:t>Prikaže program za risane Kochove </a:t>
                      </a:r>
                      <a:r>
                        <a:rPr lang="sl-SI" sz="1300" dirty="0" smtClean="0">
                          <a:latin typeface="Calibri"/>
                          <a:ea typeface="Calibri"/>
                          <a:cs typeface="Times New Roman"/>
                        </a:rPr>
                        <a:t>snežinke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sl-SI" sz="13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sl-SI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l-SI" sz="1300" dirty="0">
                          <a:latin typeface="Calibri"/>
                          <a:ea typeface="Calibri"/>
                          <a:cs typeface="Times New Roman"/>
                        </a:rPr>
                        <a:t>Poda opis domače </a:t>
                      </a:r>
                      <a:r>
                        <a:rPr lang="sl-SI" sz="1300" dirty="0" smtClean="0">
                          <a:latin typeface="Calibri"/>
                          <a:ea typeface="Calibri"/>
                          <a:cs typeface="Times New Roman"/>
                        </a:rPr>
                        <a:t>naloge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sl-SI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l-SI" sz="1300" dirty="0">
                          <a:latin typeface="Calibri"/>
                          <a:ea typeface="Calibri"/>
                          <a:cs typeface="Times New Roman"/>
                        </a:rPr>
                        <a:t>Pobere anketne liste za evalvacijo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4" name="Timsko.mpg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0" y="-15310"/>
            <a:ext cx="9203824" cy="68730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836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400" dirty="0" smtClean="0"/>
              <a:t>Refleksija dijakov in profesorjev </a:t>
            </a:r>
            <a:endParaRPr lang="sl-SI" sz="24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785786" y="1142984"/>
            <a:ext cx="8143932" cy="4708525"/>
          </a:xfrm>
        </p:spPr>
        <p:txBody>
          <a:bodyPr/>
          <a:lstStyle/>
          <a:p>
            <a:r>
              <a:rPr lang="sl-SI" sz="2400" b="1" dirty="0" smtClean="0"/>
              <a:t>Refleksija dijakov [</a:t>
            </a:r>
            <a:r>
              <a:rPr lang="sl-SI" sz="2400" b="1" dirty="0" smtClean="0">
                <a:hlinkClick r:id="rId3" action="ppaction://hlinkfile"/>
              </a:rPr>
              <a:t>anketni vprašalnik</a:t>
            </a:r>
            <a:r>
              <a:rPr lang="sl-SI" sz="2400" b="1" dirty="0" smtClean="0"/>
              <a:t>]</a:t>
            </a:r>
          </a:p>
          <a:p>
            <a:r>
              <a:rPr lang="sl-SI" sz="2000" dirty="0" smtClean="0"/>
              <a:t>Dijaki so zelo pozitivno ocenili uro. Kljub zahtevni temi  se jim je zdel pouk bolj zanimiv.</a:t>
            </a:r>
          </a:p>
          <a:p>
            <a:r>
              <a:rPr lang="sl-SI" sz="2000" dirty="0" smtClean="0"/>
              <a:t>Dijaki so opazili prednost tudi pri usklajenem  in povezanem delu obeh  profesorjev</a:t>
            </a:r>
          </a:p>
          <a:p>
            <a:r>
              <a:rPr lang="sl-SI" sz="2400" b="1" dirty="0" smtClean="0"/>
              <a:t>Refleksija Gorana in Jelke [povzetek]</a:t>
            </a:r>
          </a:p>
          <a:p>
            <a:r>
              <a:rPr lang="sl-SI" sz="2000" dirty="0" smtClean="0"/>
              <a:t>Opazila sva predvsem tehnične pomanjkljivosti kot so, slaba vidljivost projekcije, slaba postavitev računalnikov (dijaki so s hrbtom obrnjeni proti katedru), slabši prenosi podatkov iz interneta.</a:t>
            </a:r>
          </a:p>
          <a:p>
            <a:r>
              <a:rPr lang="sl-SI" sz="2000" dirty="0" smtClean="0"/>
              <a:t>Ker je bila to že osma in deveta ura pouka za dijake, so dijaki predčasno zapuščali razred, padala je koncentracija pri pouku</a:t>
            </a:r>
          </a:p>
          <a:p>
            <a:r>
              <a:rPr lang="sl-SI" sz="2000" dirty="0" smtClean="0"/>
              <a:t>Struktura dela se nama je zdela primerna. </a:t>
            </a:r>
          </a:p>
          <a:p>
            <a:r>
              <a:rPr lang="sl-SI" sz="2000" dirty="0" smtClean="0"/>
              <a:t>Dijaki so praktično nalogo dobro izpeljali, naredili so tri programe s pomočjo rekurzije.</a:t>
            </a:r>
          </a:p>
          <a:p>
            <a:endParaRPr lang="sl-SI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imnazija">
  <a:themeElements>
    <a:clrScheme name="Strokovna gimnazij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o meri 1">
      <a:majorFont>
        <a:latin typeface="Verdana"/>
        <a:ea typeface=""/>
        <a:cs typeface=""/>
      </a:majorFont>
      <a:minorFont>
        <a:latin typeface="Times New Roman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okovna gimnazij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okovna gimnazij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okovna gimnazij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okovna gimnazij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okovna gimnazij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okovna gimnazij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okovna gimnazij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okovna gimnazij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okovna gimnazij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okovna gimnazij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okovna gimnazij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okovna gimnazij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</TotalTime>
  <Words>548</Words>
  <Application>Microsoft Office PowerPoint</Application>
  <PresentationFormat>Diaprojekcija na zaslonu (4:3)</PresentationFormat>
  <Paragraphs>102</Paragraphs>
  <Slides>12</Slides>
  <Notes>12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12</vt:i4>
      </vt:variant>
    </vt:vector>
  </HeadingPairs>
  <TitlesOfParts>
    <vt:vector size="13" baseType="lpstr">
      <vt:lpstr>gimnazija</vt:lpstr>
      <vt:lpstr>FESTIVAL PRIMEROV DOBRE PRAKSE</vt:lpstr>
      <vt:lpstr>Matematika in računalništvo</vt:lpstr>
      <vt:lpstr>Vrsta medpredmetnega sodelovanja</vt:lpstr>
      <vt:lpstr>Učni cilji</vt:lpstr>
      <vt:lpstr>Rekurzija  [MAT]</vt:lpstr>
      <vt:lpstr>     Hanoiski stolpi</vt:lpstr>
      <vt:lpstr>Potek učne ure</vt:lpstr>
      <vt:lpstr>Diapozitiv 8</vt:lpstr>
      <vt:lpstr>Refleksija dijakov in profesorjev </vt:lpstr>
      <vt:lpstr>Kritični prijatelji</vt:lpstr>
      <vt:lpstr>Sklepna misel </vt:lpstr>
      <vt:lpstr>Diapozitiv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Jelka</dc:creator>
  <cp:lastModifiedBy>Jelka</cp:lastModifiedBy>
  <cp:revision>25</cp:revision>
  <dcterms:created xsi:type="dcterms:W3CDTF">2009-06-29T17:45:00Z</dcterms:created>
  <dcterms:modified xsi:type="dcterms:W3CDTF">2009-07-01T07:20:01Z</dcterms:modified>
</cp:coreProperties>
</file>